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iB7B79hFLmte+f7W8zplCNBUxn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6"/>
          <p:cNvGrpSpPr/>
          <p:nvPr/>
        </p:nvGrpSpPr>
        <p:grpSpPr>
          <a:xfrm>
            <a:off x="830392" y="1191256"/>
            <a:ext cx="745763" cy="45826"/>
            <a:chOff x="4580561" y="2589004"/>
            <a:chExt cx="1064464" cy="25200"/>
          </a:xfrm>
        </p:grpSpPr>
        <p:sp>
          <p:nvSpPr>
            <p:cNvPr id="12" name="Google Shape;1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5"/>
          <p:cNvGrpSpPr/>
          <p:nvPr/>
        </p:nvGrpSpPr>
        <p:grpSpPr>
          <a:xfrm>
            <a:off x="830392" y="4169130"/>
            <a:ext cx="745763" cy="45826"/>
            <a:chOff x="4580561" y="2589004"/>
            <a:chExt cx="1064464" cy="25200"/>
          </a:xfrm>
        </p:grpSpPr>
        <p:sp>
          <p:nvSpPr>
            <p:cNvPr id="75" name="Google Shape;75;p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
          <p:cNvGrpSpPr/>
          <p:nvPr/>
        </p:nvGrpSpPr>
        <p:grpSpPr>
          <a:xfrm>
            <a:off x="830392" y="1191256"/>
            <a:ext cx="745763" cy="45826"/>
            <a:chOff x="4580561" y="2589004"/>
            <a:chExt cx="1064464" cy="25200"/>
          </a:xfrm>
        </p:grpSpPr>
        <p:sp>
          <p:nvSpPr>
            <p:cNvPr id="20" name="Google Shape;20;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8"/>
          <p:cNvGrpSpPr/>
          <p:nvPr/>
        </p:nvGrpSpPr>
        <p:grpSpPr>
          <a:xfrm>
            <a:off x="830392" y="1191256"/>
            <a:ext cx="745763" cy="45826"/>
            <a:chOff x="4580561" y="2589004"/>
            <a:chExt cx="1064464" cy="25200"/>
          </a:xfrm>
        </p:grpSpPr>
        <p:sp>
          <p:nvSpPr>
            <p:cNvPr id="27" name="Google Shape;27;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9"/>
          <p:cNvGrpSpPr/>
          <p:nvPr/>
        </p:nvGrpSpPr>
        <p:grpSpPr>
          <a:xfrm>
            <a:off x="830392" y="1191256"/>
            <a:ext cx="745763" cy="45826"/>
            <a:chOff x="4580561" y="2589004"/>
            <a:chExt cx="1064464" cy="25200"/>
          </a:xfrm>
        </p:grpSpPr>
        <p:sp>
          <p:nvSpPr>
            <p:cNvPr id="34" name="Google Shape;34;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0"/>
          <p:cNvGrpSpPr/>
          <p:nvPr/>
        </p:nvGrpSpPr>
        <p:grpSpPr>
          <a:xfrm>
            <a:off x="830392" y="1191256"/>
            <a:ext cx="745763" cy="45826"/>
            <a:chOff x="4580561" y="2589004"/>
            <a:chExt cx="1064464" cy="25200"/>
          </a:xfrm>
        </p:grpSpPr>
        <p:sp>
          <p:nvSpPr>
            <p:cNvPr id="43" name="Google Shape;43;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1"/>
          <p:cNvGrpSpPr/>
          <p:nvPr/>
        </p:nvGrpSpPr>
        <p:grpSpPr>
          <a:xfrm>
            <a:off x="830392" y="1191256"/>
            <a:ext cx="745763" cy="45826"/>
            <a:chOff x="4580561" y="2589004"/>
            <a:chExt cx="1064464" cy="25200"/>
          </a:xfrm>
        </p:grpSpPr>
        <p:sp>
          <p:nvSpPr>
            <p:cNvPr id="50" name="Google Shape;50;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2"/>
          <p:cNvGrpSpPr/>
          <p:nvPr/>
        </p:nvGrpSpPr>
        <p:grpSpPr>
          <a:xfrm>
            <a:off x="830392" y="4169130"/>
            <a:ext cx="745763" cy="45826"/>
            <a:chOff x="4580561" y="2589004"/>
            <a:chExt cx="1064464" cy="25200"/>
          </a:xfrm>
        </p:grpSpPr>
        <p:sp>
          <p:nvSpPr>
            <p:cNvPr id="57" name="Google Shape;5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3"/>
          <p:cNvGrpSpPr/>
          <p:nvPr/>
        </p:nvGrpSpPr>
        <p:grpSpPr>
          <a:xfrm>
            <a:off x="830392" y="1191256"/>
            <a:ext cx="745763" cy="45826"/>
            <a:chOff x="4580561" y="2589004"/>
            <a:chExt cx="1064464" cy="25200"/>
          </a:xfrm>
        </p:grpSpPr>
        <p:sp>
          <p:nvSpPr>
            <p:cNvPr id="64" name="Google Shape;64;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9.jp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jp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14.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3.jp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5.jp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0.jp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6.jp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40.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8.jp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7.jpg"/><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43.jpg"/><Relationship Id="rId7"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39.jp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45.jpg"/><Relationship Id="rId7" Type="http://schemas.openxmlformats.org/officeDocument/2006/relationships/image" Target="../media/image42.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ocs.google.com/document/d/1BYDoeoI5yjCvKNBANt1zR8dsnqbgonfwhTtcvsB8tco/edit" TargetMode="External"/><Relationship Id="rId4" Type="http://schemas.openxmlformats.org/officeDocument/2006/relationships/hyperlink" Target="https://youtu.be/2g9OSRKJuzM" TargetMode="External"/><Relationship Id="rId9" Type="http://schemas.openxmlformats.org/officeDocument/2006/relationships/image" Target="../media/image24.png"/><Relationship Id="rId5" Type="http://schemas.openxmlformats.org/officeDocument/2006/relationships/hyperlink" Target="https://drive.google.com/file/d/1y7VYSZdKVtUHJHr2mCKKMohBUZLyc6VV/view?usp=sharing" TargetMode="External"/><Relationship Id="rId6" Type="http://schemas.openxmlformats.org/officeDocument/2006/relationships/hyperlink" Target="https://drive.google.com/file/d/154UHt8cqJSyPlWHSQUPEz4dVJGsHu6xP/view?usp=sharing" TargetMode="External"/><Relationship Id="rId7" Type="http://schemas.openxmlformats.org/officeDocument/2006/relationships/image" Target="../media/image6.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jpg"/><Relationship Id="rId5" Type="http://schemas.openxmlformats.org/officeDocument/2006/relationships/image" Target="../media/image14.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82375" y="763200"/>
            <a:ext cx="7772400" cy="130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Algoritmi Avansați 2022</a:t>
            </a:r>
            <a:br>
              <a:rPr lang="ro"/>
            </a:br>
            <a:r>
              <a:rPr lang="ro"/>
              <a:t>c-7</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41414"/>
              <a:buNone/>
            </a:pPr>
            <a:r>
              <a:rPr lang="ro" sz="3300"/>
              <a:t>Randomized Data Structures: Skip Lists</a:t>
            </a:r>
            <a:endParaRPr sz="3300"/>
          </a:p>
        </p:txBody>
      </p:sp>
      <p:sp>
        <p:nvSpPr>
          <p:cNvPr id="87" name="Google Shape;87;p1"/>
          <p:cNvSpPr txBox="1"/>
          <p:nvPr>
            <p:ph idx="1" type="subTitle"/>
          </p:nvPr>
        </p:nvSpPr>
        <p:spPr>
          <a:xfrm>
            <a:off x="729625" y="3401500"/>
            <a:ext cx="7688100" cy="1553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b="1" lang="ro"/>
              <a:t>Lect. Dr. Ștefan Popescu</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rPr b="1" lang="ro"/>
              <a:t>Email: </a:t>
            </a:r>
            <a:r>
              <a:rPr b="1" lang="ro" u="sng">
                <a:solidFill>
                  <a:schemeClr val="hlink"/>
                </a:solidFill>
                <a:hlinkClick r:id="rId3"/>
              </a:rPr>
              <a:t>stefan.popescu@fmi.unibuc.ro</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t/>
            </a:r>
            <a:endParaRPr/>
          </a:p>
          <a:p>
            <a:pPr indent="0" lvl="0" marL="0" rtl="0" algn="l">
              <a:lnSpc>
                <a:spcPct val="100000"/>
              </a:lnSpc>
              <a:spcBef>
                <a:spcPts val="0"/>
              </a:spcBef>
              <a:spcAft>
                <a:spcPts val="0"/>
              </a:spcAft>
              <a:buSzPct val="117647"/>
              <a:buNone/>
            </a:pPr>
            <a:r>
              <a:rPr lang="ro"/>
              <a:t>Grup Teams:</a:t>
            </a:r>
            <a:br>
              <a:rPr lang="ro"/>
            </a:br>
            <a:endParaRPr/>
          </a:p>
          <a:p>
            <a:pPr indent="0" lvl="0" marL="0" rtl="0" algn="l">
              <a:lnSpc>
                <a:spcPct val="100000"/>
              </a:lnSpc>
              <a:spcBef>
                <a:spcPts val="0"/>
              </a:spcBef>
              <a:spcAft>
                <a:spcPts val="0"/>
              </a:spcAft>
              <a:buSzPct val="117647"/>
              <a:buNone/>
            </a:pPr>
            <a:r>
              <a:t/>
            </a:r>
            <a:endParaRPr/>
          </a:p>
        </p:txBody>
      </p:sp>
      <p:pic>
        <p:nvPicPr>
          <p:cNvPr id="88" name="Google Shape;88;p1"/>
          <p:cNvPicPr preferRelativeResize="0"/>
          <p:nvPr/>
        </p:nvPicPr>
        <p:blipFill rotWithShape="1">
          <a:blip r:embed="rId4">
            <a:alphaModFix/>
          </a:blip>
          <a:srcRect b="0" l="0" r="0" t="0"/>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61" name="Google Shape;161;p11"/>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1200"/>
              </a:spcAft>
              <a:buSzPts val="1300"/>
              <a:buNone/>
            </a:pPr>
            <a:r>
              <a:t/>
            </a:r>
            <a:endParaRPr b="1"/>
          </a:p>
        </p:txBody>
      </p:sp>
      <p:pic>
        <p:nvPicPr>
          <p:cNvPr id="162" name="Google Shape;162;p1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64" name="Google Shape;164;p11"/>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70" name="Google Shape;170;p12"/>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0"/>
              </a:spcAft>
              <a:buSzPts val="1300"/>
              <a:buNone/>
            </a:pPr>
            <a:r>
              <a:rPr b="1" lang="ro"/>
              <a:t>A: O( log n)</a:t>
            </a:r>
            <a:endParaRPr b="1"/>
          </a:p>
          <a:p>
            <a:pPr indent="0" lvl="0" marL="0" rtl="0" algn="l">
              <a:lnSpc>
                <a:spcPct val="100000"/>
              </a:lnSpc>
              <a:spcBef>
                <a:spcPts val="1200"/>
              </a:spcBef>
              <a:spcAft>
                <a:spcPts val="1200"/>
              </a:spcAft>
              <a:buSzPts val="1300"/>
              <a:buNone/>
            </a:pPr>
            <a:r>
              <a:t/>
            </a:r>
            <a:endParaRPr b="1"/>
          </a:p>
        </p:txBody>
      </p:sp>
      <p:pic>
        <p:nvPicPr>
          <p:cNvPr id="171" name="Google Shape;171;p1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72" name="Google Shape;172;p12"/>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73" name="Google Shape;173;p12"/>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79" name="Google Shape;179;p1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1300"/>
              <a:buNone/>
            </a:pPr>
            <a:r>
              <a:t/>
            </a:r>
            <a:endParaRPr b="1"/>
          </a:p>
          <a:p>
            <a:pPr indent="0" lvl="0" marL="45720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Pentru o cautare mai eficienta, vom retine 2 liste, dupa modelul urmator: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80" name="Google Shape;180;p1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81" name="Google Shape;181;p1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83" name="Google Shape;183;p13"/>
          <p:cNvPicPr preferRelativeResize="0"/>
          <p:nvPr/>
        </p:nvPicPr>
        <p:blipFill rotWithShape="1">
          <a:blip r:embed="rId6">
            <a:alphaModFix/>
          </a:blip>
          <a:srcRect b="12569" l="13192" r="28483" t="76126"/>
          <a:stretch/>
        </p:blipFill>
        <p:spPr>
          <a:xfrm>
            <a:off x="729450" y="2078875"/>
            <a:ext cx="4909699" cy="535199"/>
          </a:xfrm>
          <a:prstGeom prst="rect">
            <a:avLst/>
          </a:prstGeom>
          <a:noFill/>
          <a:ln>
            <a:noFill/>
          </a:ln>
        </p:spPr>
      </p:pic>
      <p:pic>
        <p:nvPicPr>
          <p:cNvPr id="184" name="Google Shape;184;p13"/>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90" name="Google Shape;190;p1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SEARCH(x):</a:t>
            </a:r>
            <a:endParaRPr b="1"/>
          </a:p>
          <a:p>
            <a:pPr indent="0" lvl="0" marL="0" rtl="0" algn="l">
              <a:lnSpc>
                <a:spcPct val="100000"/>
              </a:lnSpc>
              <a:spcBef>
                <a:spcPts val="1200"/>
              </a:spcBef>
              <a:spcAft>
                <a:spcPts val="0"/>
              </a:spcAft>
              <a:buSzPts val="1300"/>
              <a:buNone/>
            </a:pPr>
            <a:r>
              <a:rPr b="1" lang="ro"/>
              <a:t>•Walk right in top linked list (L1) until going right would go too far</a:t>
            </a:r>
            <a:endParaRPr b="1"/>
          </a:p>
          <a:p>
            <a:pPr indent="0" lvl="0" marL="0" rtl="0" algn="l">
              <a:lnSpc>
                <a:spcPct val="100000"/>
              </a:lnSpc>
              <a:spcBef>
                <a:spcPts val="1200"/>
              </a:spcBef>
              <a:spcAft>
                <a:spcPts val="0"/>
              </a:spcAft>
              <a:buSzPts val="1300"/>
              <a:buNone/>
            </a:pPr>
            <a:r>
              <a:rPr b="1" lang="ro"/>
              <a:t>•Walk down to bottom linked list (L2)</a:t>
            </a:r>
            <a:endParaRPr b="1"/>
          </a:p>
          <a:p>
            <a:pPr indent="0" lvl="0" marL="0" rtl="0" algn="l">
              <a:lnSpc>
                <a:spcPct val="100000"/>
              </a:lnSpc>
              <a:spcBef>
                <a:spcPts val="1200"/>
              </a:spcBef>
              <a:spcAft>
                <a:spcPts val="0"/>
              </a:spcAft>
              <a:buSzPts val="1300"/>
              <a:buNone/>
            </a:pPr>
            <a:r>
              <a:rPr b="1" lang="ro"/>
              <a:t>•Walk right in L2 until element found (or not)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91" name="Google Shape;191;p1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92" name="Google Shape;192;p1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94" name="Google Shape;194;p1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00" name="Google Shape;200;p15"/>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01" name="Google Shape;201;p1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02" name="Google Shape;202;p1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03" name="Google Shape;203;p1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04" name="Google Shape;204;p1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10" name="Google Shape;210;p16"/>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11" name="Google Shape;211;p1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12" name="Google Shape;212;p1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13" name="Google Shape;213;p1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14" name="Google Shape;214;p1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20" name="Google Shape;220;p17"/>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21" name="Google Shape;221;p1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22" name="Google Shape;222;p1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23" name="Google Shape;223;p1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24" name="Google Shape;224;p1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30" name="Google Shape;230;p1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rPr b="1" lang="ro"/>
              <a:t>A: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31" name="Google Shape;231;p1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32" name="Google Shape;232;p1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33" name="Google Shape;233;p1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34" name="Google Shape;234;p1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35" name="Google Shape;235;p18"/>
          <p:cNvPicPr preferRelativeResize="0"/>
          <p:nvPr/>
        </p:nvPicPr>
        <p:blipFill rotWithShape="1">
          <a:blip r:embed="rId7">
            <a:alphaModFix/>
          </a:blip>
          <a:srcRect b="0" l="0" r="0" t="0"/>
          <a:stretch/>
        </p:blipFill>
        <p:spPr>
          <a:xfrm>
            <a:off x="1146875" y="3289950"/>
            <a:ext cx="673050" cy="6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41" name="Google Shape;241;p1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1200"/>
              </a:spcAft>
              <a:buSzPts val="1300"/>
              <a:buNone/>
            </a:pPr>
            <a:r>
              <a:t/>
            </a:r>
            <a:endParaRPr b="1"/>
          </a:p>
        </p:txBody>
      </p:sp>
      <p:pic>
        <p:nvPicPr>
          <p:cNvPr id="242" name="Google Shape;242;p1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43" name="Google Shape;243;p1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44" name="Google Shape;244;p1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45" name="Google Shape;245;p1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6" name="Google Shape;246;p19"/>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47" name="Google Shape;247;p19"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53" name="Google Shape;253;p2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Relatia de mai sus este minimizata atunci cand |L1|</a:t>
            </a:r>
            <a:r>
              <a:rPr b="1" baseline="30000" lang="ro"/>
              <a:t>2</a:t>
            </a:r>
            <a:r>
              <a:rPr b="1" lang="ro"/>
              <a:t>=|L2|=n; deci </a:t>
            </a:r>
            <a:endParaRPr b="1"/>
          </a:p>
          <a:p>
            <a:pPr indent="0" lvl="0" marL="0" rtl="0" algn="l">
              <a:lnSpc>
                <a:spcPct val="100000"/>
              </a:lnSpc>
              <a:spcBef>
                <a:spcPts val="1200"/>
              </a:spcBef>
              <a:spcAft>
                <a:spcPts val="0"/>
              </a:spcAft>
              <a:buSzPts val="1300"/>
              <a:buNone/>
            </a:pPr>
            <a:r>
              <a:rPr b="1" lang="ro"/>
              <a:t>|L1|=sqrt(n)</a:t>
            </a:r>
            <a:endParaRPr b="1"/>
          </a:p>
          <a:p>
            <a:pPr indent="0" lvl="0" marL="0" rtl="0" algn="l">
              <a:lnSpc>
                <a:spcPct val="100000"/>
              </a:lnSpc>
              <a:spcBef>
                <a:spcPts val="1200"/>
              </a:spcBef>
              <a:spcAft>
                <a:spcPts val="1200"/>
              </a:spcAft>
              <a:buSzPts val="1300"/>
              <a:buNone/>
            </a:pPr>
            <a:r>
              <a:t/>
            </a:r>
            <a:endParaRPr b="1"/>
          </a:p>
        </p:txBody>
      </p:sp>
      <p:pic>
        <p:nvPicPr>
          <p:cNvPr id="254" name="Google Shape;254;p2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55" name="Google Shape;255;p2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56" name="Google Shape;256;p2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57" name="Google Shape;257;p2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8" name="Google Shape;258;p20"/>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9" name="Google Shape;259;p20"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94" name="Google Shape;94;p3"/>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95" name="Google Shape;95;p3"/>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65" name="Google Shape;265;p2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66" name="Google Shape;266;p2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67" name="Google Shape;267;p2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68" name="Google Shape;268;p2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9" name="Google Shape;269;p21"/>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70" name="Google Shape;270;p21"/>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1" name="Google Shape;271;p21"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77" name="Google Shape;277;p2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78" name="Google Shape;278;p2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80" name="Google Shape;280;p2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1" name="Google Shape;281;p22"/>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82" name="Google Shape;282;p22"/>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83" name="Google Shape;283;p22"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
        <p:nvSpPr>
          <p:cNvPr id="284" name="Google Shape;284;p22"/>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o" sz="1400" u="none" cap="none" strike="noStrike">
                <a:solidFill>
                  <a:srgbClr val="000000"/>
                </a:solidFill>
                <a:latin typeface="Lato"/>
                <a:ea typeface="Lato"/>
                <a:cs typeface="Lato"/>
                <a:sym typeface="Lato"/>
              </a:rPr>
              <a:t>Dar pentru 3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4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a:t>
            </a:r>
            <a:r>
              <a:rPr b="0" i="1" lang="ro" sz="1400" u="none" cap="none" strike="noStrike">
                <a:solidFill>
                  <a:srgbClr val="000000"/>
                </a:solidFill>
                <a:latin typeface="Lato"/>
                <a:ea typeface="Lato"/>
                <a:cs typeface="Lato"/>
                <a:sym typeface="Lato"/>
              </a:rPr>
              <a:t>k</a:t>
            </a:r>
            <a:r>
              <a:rPr b="0" i="0" lang="ro" sz="1400" u="none" cap="none" strike="noStrike">
                <a:solidFill>
                  <a:srgbClr val="000000"/>
                </a:solidFill>
                <a:latin typeface="Lato"/>
                <a:ea typeface="Lato"/>
                <a:cs typeface="Lato"/>
                <a:sym typeface="Lato"/>
              </a:rPr>
              <a:t> nivele?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90" name="Google Shape;290;p2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91" name="Google Shape;291;p2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92" name="Google Shape;292;p2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93" name="Google Shape;293;p2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94" name="Google Shape;294;p23"/>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95" name="Google Shape;295;p23"/>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296" name="Google Shape;296;p23"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rotWithShape="1">
          <a:blip r:embed="rId9">
            <a:alphaModFix/>
          </a:blip>
          <a:srcRect b="0" l="0" r="0" t="0"/>
          <a:stretch/>
        </p:blipFill>
        <p:spPr>
          <a:xfrm>
            <a:off x="593048" y="1739702"/>
            <a:ext cx="3131550" cy="192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02" name="Google Shape;302;p2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03" name="Google Shape;303;p2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04" name="Google Shape;304;p2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05" name="Google Shape;305;p2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6" name="Google Shape;306;p24"/>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307" name="Google Shape;307;p24"/>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08" name="Google Shape;308;p24"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rotWithShape="1">
          <a:blip r:embed="rId9">
            <a:alphaModFix/>
          </a:blip>
          <a:srcRect b="0" l="0" r="0" t="0"/>
          <a:stretch/>
        </p:blipFill>
        <p:spPr>
          <a:xfrm>
            <a:off x="593048" y="1739703"/>
            <a:ext cx="4343400" cy="1957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14" name="Google Shape;314;p2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15" name="Google Shape;315;p2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18" name="Google Shape;318;p25"/>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sp>
        <p:nvSpPr>
          <p:cNvPr id="319" name="Google Shape;319;p25"/>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25" name="Google Shape;325;p2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26" name="Google Shape;326;p2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27" name="Google Shape;327;p2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29" name="Google Shape;329;p26"/>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sp>
        <p:nvSpPr>
          <p:cNvPr id="330" name="Google Shape;330;p26"/>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Un arbore!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Search (X) </a:t>
            </a:r>
            <a:endParaRPr/>
          </a:p>
        </p:txBody>
      </p:sp>
      <p:pic>
        <p:nvPicPr>
          <p:cNvPr id="336" name="Google Shape;336;p2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37" name="Google Shape;337;p2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38" name="Google Shape;338;p2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39" name="Google Shape;339;p27"/>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40" name="Google Shape;340;p27"/>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pic>
        <p:nvPicPr>
          <p:cNvPr id="341" name="Google Shape;341;p27"/>
          <p:cNvPicPr preferRelativeResize="0"/>
          <p:nvPr/>
        </p:nvPicPr>
        <p:blipFill rotWithShape="1">
          <a:blip r:embed="rId8">
            <a:alphaModFix/>
          </a:blip>
          <a:srcRect b="10990" l="13578" r="28836" t="44199"/>
          <a:stretch/>
        </p:blipFill>
        <p:spPr>
          <a:xfrm>
            <a:off x="1019800" y="2554768"/>
            <a:ext cx="5742101" cy="2513357"/>
          </a:xfrm>
          <a:prstGeom prst="rect">
            <a:avLst/>
          </a:prstGeom>
          <a:noFill/>
          <a:ln>
            <a:noFill/>
          </a:ln>
        </p:spPr>
      </p:pic>
      <p:sp>
        <p:nvSpPr>
          <p:cNvPr id="342" name="Google Shape;342;p2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Search(72)</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48" name="Google Shape;348;p2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49" name="Google Shape;349;p2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0" name="Google Shape;350;p2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51" name="Google Shape;351;p2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57" name="Google Shape;357;p2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58" name="Google Shape;358;p2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9" name="Google Shape;359;p2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0" name="Google Shape;360;p2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66" name="Google Shape;366;p3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1200"/>
              </a:spcAft>
              <a:buSzPts val="1300"/>
              <a:buNone/>
            </a:pPr>
            <a:r>
              <a:rPr b="1" lang="ro"/>
              <a:t>A: Dau cu banul! Daca pica pajura, inserez pe inca un nivel, altfel ma opresc!</a:t>
            </a:r>
            <a:endParaRPr b="1"/>
          </a:p>
        </p:txBody>
      </p:sp>
      <p:pic>
        <p:nvPicPr>
          <p:cNvPr id="367" name="Google Shape;367;p3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68" name="Google Shape;368;p3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9" name="Google Shape;369;p3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1" name="Google Shape;101;p4"/>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102" name="Google Shape;102;p4"/>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75" name="Google Shape;375;p31"/>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0"/>
              </a:spcAft>
              <a:buSzPts val="1300"/>
              <a:buNone/>
            </a:pPr>
            <a:r>
              <a:rPr b="1" lang="ro"/>
              <a:t>A: Dau cu banul! Daca pica pajura, inserez pe inca un nivel, altfel ma opresc!</a:t>
            </a:r>
            <a:endParaRPr b="1"/>
          </a:p>
          <a:p>
            <a:pPr indent="0" lvl="0" marL="0" rtl="0" algn="l">
              <a:lnSpc>
                <a:spcPct val="100000"/>
              </a:lnSpc>
              <a:spcBef>
                <a:spcPts val="1200"/>
              </a:spcBef>
              <a:spcAft>
                <a:spcPts val="1200"/>
              </a:spcAft>
              <a:buSzPts val="1300"/>
              <a:buNone/>
            </a:pPr>
            <a:r>
              <a:rPr b="1" lang="ro"/>
              <a:t>Consecinta: ½ dintre elemente vor fi doar pe nivelul 0. ¼ dintre elemente vor fi doar pe nivelele 0 si 1. ⅛ vor fi doar pe nivelele 0, 1 si 2, etc...</a:t>
            </a:r>
            <a:endParaRPr b="1"/>
          </a:p>
        </p:txBody>
      </p:sp>
      <p:pic>
        <p:nvPicPr>
          <p:cNvPr id="376" name="Google Shape;376;p3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77" name="Google Shape;377;p3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78" name="Google Shape;378;p3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Exercitiu</a:t>
            </a:r>
            <a:endParaRPr/>
          </a:p>
        </p:txBody>
      </p:sp>
      <p:sp>
        <p:nvSpPr>
          <p:cNvPr id="384" name="Google Shape;384;p32"/>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300"/>
              <a:buNone/>
            </a:pPr>
            <a:r>
              <a:t/>
            </a:r>
            <a:endParaRPr b="1"/>
          </a:p>
        </p:txBody>
      </p:sp>
      <p:pic>
        <p:nvPicPr>
          <p:cNvPr id="385" name="Google Shape;385;p3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86" name="Google Shape;386;p3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87" name="Google Shape;387;p3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88" name="Google Shape;388;p32"/>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Delete (x)</a:t>
            </a:r>
            <a:endParaRPr/>
          </a:p>
        </p:txBody>
      </p:sp>
      <p:sp>
        <p:nvSpPr>
          <p:cNvPr id="394" name="Google Shape;394;p3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 cauta elementul x in lista (se gaseste pe cel mai de sus nivel). </a:t>
            </a:r>
            <a:endParaRPr b="1"/>
          </a:p>
          <a:p>
            <a:pPr indent="0" lvl="0" marL="0" rtl="0" algn="l">
              <a:lnSpc>
                <a:spcPct val="100000"/>
              </a:lnSpc>
              <a:spcBef>
                <a:spcPts val="1200"/>
              </a:spcBef>
              <a:spcAft>
                <a:spcPts val="1200"/>
              </a:spcAft>
              <a:buSzPts val="1300"/>
              <a:buNone/>
            </a:pPr>
            <a:r>
              <a:rPr b="1" lang="ro"/>
              <a:t>Se sterge elemntul de pe toate nivelele!</a:t>
            </a:r>
            <a:endParaRPr b="1"/>
          </a:p>
        </p:txBody>
      </p:sp>
      <p:pic>
        <p:nvPicPr>
          <p:cNvPr id="395" name="Google Shape;395;p3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96" name="Google Shape;396;p3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97" name="Google Shape;397;p3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How good are they?</a:t>
            </a:r>
            <a:endParaRPr/>
          </a:p>
        </p:txBody>
      </p:sp>
      <p:sp>
        <p:nvSpPr>
          <p:cNvPr id="403" name="Google Shape;403;p3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br>
              <a:rPr b="1" lang="ro"/>
            </a:br>
            <a:br>
              <a:rPr b="1" lang="ro"/>
            </a:br>
            <a:r>
              <a:rPr b="1" lang="ro" u="sng">
                <a:solidFill>
                  <a:schemeClr val="hlink"/>
                </a:solidFill>
                <a:hlinkClick r:id="rId3"/>
              </a:rPr>
              <a:t>Whiteboard S25</a:t>
            </a:r>
            <a:endParaRPr b="1"/>
          </a:p>
          <a:p>
            <a:pPr indent="0" lvl="0" marL="0" rtl="0" algn="l">
              <a:lnSpc>
                <a:spcPct val="100000"/>
              </a:lnSpc>
              <a:spcBef>
                <a:spcPts val="1200"/>
              </a:spcBef>
              <a:spcAft>
                <a:spcPts val="0"/>
              </a:spcAft>
              <a:buSzPts val="1300"/>
              <a:buNone/>
            </a:pPr>
            <a:r>
              <a:rPr b="1" lang="ro" u="sng">
                <a:solidFill>
                  <a:schemeClr val="hlink"/>
                </a:solidFill>
                <a:hlinkClick r:id="rId4"/>
              </a:rPr>
              <a:t>Mit Course on Skip Lists</a:t>
            </a:r>
            <a:endParaRPr b="1"/>
          </a:p>
          <a:p>
            <a:pPr indent="0" lvl="0" marL="0" rtl="0" algn="l">
              <a:lnSpc>
                <a:spcPct val="100000"/>
              </a:lnSpc>
              <a:spcBef>
                <a:spcPts val="1200"/>
              </a:spcBef>
              <a:spcAft>
                <a:spcPts val="0"/>
              </a:spcAft>
              <a:buSzPts val="1300"/>
              <a:buNone/>
            </a:pPr>
            <a:r>
              <a:rPr b="1" lang="ro" u="sng">
                <a:solidFill>
                  <a:schemeClr val="hlink"/>
                </a:solidFill>
                <a:hlinkClick r:id="rId5"/>
              </a:rPr>
              <a:t>Lecture Notes</a:t>
            </a:r>
            <a:br>
              <a:rPr b="1" lang="ro"/>
            </a:br>
            <a:endParaRPr b="1"/>
          </a:p>
          <a:p>
            <a:pPr indent="0" lvl="0" marL="0" rtl="0" algn="l">
              <a:lnSpc>
                <a:spcPct val="100000"/>
              </a:lnSpc>
              <a:spcBef>
                <a:spcPts val="1200"/>
              </a:spcBef>
              <a:spcAft>
                <a:spcPts val="1200"/>
              </a:spcAft>
              <a:buSzPts val="1300"/>
              <a:buNone/>
            </a:pPr>
            <a:r>
              <a:rPr b="1" lang="ro" u="sng">
                <a:solidFill>
                  <a:schemeClr val="hlink"/>
                </a:solidFill>
                <a:hlinkClick r:id="rId6"/>
              </a:rPr>
              <a:t>Lecture Slides</a:t>
            </a:r>
            <a:endParaRPr b="1"/>
          </a:p>
        </p:txBody>
      </p:sp>
      <p:pic>
        <p:nvPicPr>
          <p:cNvPr id="404" name="Google Shape;404;p34"/>
          <p:cNvPicPr preferRelativeResize="0"/>
          <p:nvPr/>
        </p:nvPicPr>
        <p:blipFill rotWithShape="1">
          <a:blip r:embed="rId7">
            <a:alphaModFix/>
          </a:blip>
          <a:srcRect b="0" l="0" r="0" t="0"/>
          <a:stretch/>
        </p:blipFill>
        <p:spPr>
          <a:xfrm>
            <a:off x="7111587" y="464900"/>
            <a:ext cx="2032413" cy="1613975"/>
          </a:xfrm>
          <a:prstGeom prst="rect">
            <a:avLst/>
          </a:prstGeom>
          <a:noFill/>
          <a:ln>
            <a:noFill/>
          </a:ln>
        </p:spPr>
      </p:pic>
      <p:pic>
        <p:nvPicPr>
          <p:cNvPr id="405" name="Google Shape;405;p34"/>
          <p:cNvPicPr preferRelativeResize="0"/>
          <p:nvPr/>
        </p:nvPicPr>
        <p:blipFill rotWithShape="1">
          <a:blip r:embed="rId8">
            <a:alphaModFix/>
          </a:blip>
          <a:srcRect b="12914" l="5705" r="5278" t="12088"/>
          <a:stretch/>
        </p:blipFill>
        <p:spPr>
          <a:xfrm>
            <a:off x="6943725" y="464900"/>
            <a:ext cx="2146425" cy="1808550"/>
          </a:xfrm>
          <a:prstGeom prst="rect">
            <a:avLst/>
          </a:prstGeom>
          <a:noFill/>
          <a:ln>
            <a:noFill/>
          </a:ln>
        </p:spPr>
      </p:pic>
      <p:pic>
        <p:nvPicPr>
          <p:cNvPr id="406" name="Google Shape;406;p34"/>
          <p:cNvPicPr preferRelativeResize="0"/>
          <p:nvPr/>
        </p:nvPicPr>
        <p:blipFill rotWithShape="1">
          <a:blip r:embed="rId9">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8" name="Google Shape;108;p5"/>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lnSpc>
                <a:spcPct val="115000"/>
              </a:lnSpc>
              <a:spcBef>
                <a:spcPts val="1200"/>
              </a:spcBef>
              <a:spcAft>
                <a:spcPts val="1200"/>
              </a:spcAft>
              <a:buSzPts val="1300"/>
              <a:buNone/>
            </a:pPr>
            <a:r>
              <a:rPr b="1" lang="ro"/>
              <a:t>— William Pugh, Concurrent Maintenance of Skip Lists (1989)</a:t>
            </a:r>
            <a:endParaRPr b="1"/>
          </a:p>
        </p:txBody>
      </p:sp>
      <p:pic>
        <p:nvPicPr>
          <p:cNvPr id="109" name="Google Shape;109;p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15" name="Google Shape;115;p6"/>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16" name="Google Shape;116;p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17" name="Google Shape;117;p6"/>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18" name="Google Shape;118;p6"/>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24" name="Google Shape;124;p7"/>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1200"/>
              </a:spcAft>
              <a:buSzPts val="1300"/>
              <a:buNone/>
            </a:pPr>
            <a:r>
              <a:t/>
            </a:r>
            <a:endParaRPr b="1"/>
          </a:p>
        </p:txBody>
      </p:sp>
      <p:pic>
        <p:nvPicPr>
          <p:cNvPr id="125" name="Google Shape;125;p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27" name="Google Shape;127;p7"/>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33" name="Google Shape;133;p8"/>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1200"/>
              </a:spcAft>
              <a:buSzPts val="1300"/>
              <a:buNone/>
            </a:pPr>
            <a:r>
              <a:t/>
            </a:r>
            <a:endParaRPr b="1"/>
          </a:p>
        </p:txBody>
      </p:sp>
      <p:pic>
        <p:nvPicPr>
          <p:cNvPr id="134" name="Google Shape;134;p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35" name="Google Shape;135;p8"/>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36" name="Google Shape;136;p8"/>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42" name="Google Shape;142;p9"/>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43" name="Google Shape;143;p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44" name="Google Shape;144;p9"/>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45" name="Google Shape;145;p9"/>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1200"/>
              </a:spcAft>
              <a:buSzPts val="1300"/>
              <a:buNone/>
            </a:pPr>
            <a:r>
              <a:rPr b="1" lang="ro"/>
              <a:t>A: NU! </a:t>
            </a:r>
            <a:endParaRPr b="1"/>
          </a:p>
        </p:txBody>
      </p:sp>
      <p:pic>
        <p:nvPicPr>
          <p:cNvPr id="152" name="Google Shape;152;p1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53" name="Google Shape;153;p10"/>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54" name="Google Shape;154;p10"/>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pic>
        <p:nvPicPr>
          <p:cNvPr id="155" name="Google Shape;155;p10"/>
          <p:cNvPicPr preferRelativeResize="0"/>
          <p:nvPr/>
        </p:nvPicPr>
        <p:blipFill rotWithShape="1">
          <a:blip r:embed="rId6">
            <a:alphaModFix/>
          </a:blip>
          <a:srcRect b="0" l="0" r="0" t="0"/>
          <a:stretch/>
        </p:blipFill>
        <p:spPr>
          <a:xfrm>
            <a:off x="1418050" y="3857675"/>
            <a:ext cx="1285825" cy="12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